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C9C5"/>
    <a:srgbClr val="14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p:scale>
          <a:sx n="90" d="100"/>
          <a:sy n="90" d="100"/>
        </p:scale>
        <p:origin x="-10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B9326F17-CABB-46BE-AE1C-82B659FEE5F2}" type="datetimeFigureOut">
              <a:rPr lang="es-ES" smtClean="0"/>
              <a:t>06/09/2018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2380324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B9326F17-CABB-46BE-AE1C-82B659FEE5F2}" type="datetimeFigureOut">
              <a:rPr lang="es-ES" smtClean="0"/>
              <a:t>06/09/2018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189249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B9326F17-CABB-46BE-AE1C-82B659FEE5F2}" type="datetimeFigureOut">
              <a:rPr lang="es-ES" smtClean="0"/>
              <a:t>06/09/2018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2798372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B9326F17-CABB-46BE-AE1C-82B659FEE5F2}" type="datetimeFigureOut">
              <a:rPr lang="es-ES" smtClean="0"/>
              <a:t>06/09/2018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2239601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B9326F17-CABB-46BE-AE1C-82B659FEE5F2}" type="datetimeFigureOut">
              <a:rPr lang="es-ES" smtClean="0"/>
              <a:t>06/09/2018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281232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B9326F17-CABB-46BE-AE1C-82B659FEE5F2}" type="datetimeFigureOut">
              <a:rPr lang="es-ES" smtClean="0"/>
              <a:t>06/09/2018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3614671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B9326F17-CABB-46BE-AE1C-82B659FEE5F2}" type="datetimeFigureOut">
              <a:rPr lang="es-ES" smtClean="0"/>
              <a:t>06/09/2018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225311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B9326F17-CABB-46BE-AE1C-82B659FEE5F2}" type="datetimeFigureOut">
              <a:rPr lang="es-ES" smtClean="0"/>
              <a:t>06/09/2018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384532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9326F17-CABB-46BE-AE1C-82B659FEE5F2}" type="datetimeFigureOut">
              <a:rPr lang="es-ES" smtClean="0"/>
              <a:t>06/09/2018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3655687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B9326F17-CABB-46BE-AE1C-82B659FEE5F2}" type="datetimeFigureOut">
              <a:rPr lang="es-ES" smtClean="0"/>
              <a:t>06/09/2018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188085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B9326F17-CABB-46BE-AE1C-82B659FEE5F2}" type="datetimeFigureOut">
              <a:rPr lang="es-ES" smtClean="0"/>
              <a:t>06/09/2018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F3DEE09-31A0-4C5C-A433-DEAAEAD20B47}" type="slidenum">
              <a:rPr lang="es-ES" smtClean="0"/>
              <a:t>‹Nº›</a:t>
            </a:fld>
            <a:endParaRPr lang="es-ES"/>
          </a:p>
        </p:txBody>
      </p:sp>
    </p:spTree>
    <p:extLst>
      <p:ext uri="{BB962C8B-B14F-4D97-AF65-F5344CB8AC3E}">
        <p14:creationId xmlns:p14="http://schemas.microsoft.com/office/powerpoint/2010/main" val="3927278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326F17-CABB-46BE-AE1C-82B659FEE5F2}" type="datetimeFigureOut">
              <a:rPr lang="es-ES" smtClean="0"/>
              <a:t>06/09/2018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DEE09-31A0-4C5C-A433-DEAAEAD20B47}" type="slidenum">
              <a:rPr lang="es-ES" smtClean="0"/>
              <a:t>‹Nº›</a:t>
            </a:fld>
            <a:endParaRPr lang="es-ES"/>
          </a:p>
        </p:txBody>
      </p:sp>
    </p:spTree>
    <p:extLst>
      <p:ext uri="{BB962C8B-B14F-4D97-AF65-F5344CB8AC3E}">
        <p14:creationId xmlns:p14="http://schemas.microsoft.com/office/powerpoint/2010/main" val="1077726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
          </a:p>
        </p:txBody>
      </p:sp>
      <p:sp>
        <p:nvSpPr>
          <p:cNvPr id="3" name="Subtítulo 2"/>
          <p:cNvSpPr>
            <a:spLocks noGrp="1"/>
          </p:cNvSpPr>
          <p:nvPr>
            <p:ph type="subTitle" idx="1"/>
          </p:nvPr>
        </p:nvSpPr>
        <p:spPr/>
        <p:txBody>
          <a:bodyPr/>
          <a:lstStyle/>
          <a:p>
            <a:endParaRPr lang="es-ES"/>
          </a:p>
        </p:txBody>
      </p:sp>
    </p:spTree>
    <p:extLst>
      <p:ext uri="{BB962C8B-B14F-4D97-AF65-F5344CB8AC3E}">
        <p14:creationId xmlns:p14="http://schemas.microsoft.com/office/powerpoint/2010/main" val="881503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b="21312"/>
          <a:stretch/>
        </p:blipFill>
        <p:spPr>
          <a:xfrm>
            <a:off x="8360194" y="3848247"/>
            <a:ext cx="1756767" cy="2245810"/>
          </a:xfrm>
          <a:prstGeom prst="rect">
            <a:avLst/>
          </a:prstGeom>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b="34834"/>
          <a:stretch/>
        </p:blipFill>
        <p:spPr>
          <a:xfrm>
            <a:off x="2023806" y="1051117"/>
            <a:ext cx="1533620" cy="2141347"/>
          </a:xfrm>
          <a:prstGeom prst="rect">
            <a:avLst/>
          </a:prstGeom>
        </p:spPr>
      </p:pic>
      <p:sp>
        <p:nvSpPr>
          <p:cNvPr id="6" name="CuadroTexto 5"/>
          <p:cNvSpPr txBox="1"/>
          <p:nvPr/>
        </p:nvSpPr>
        <p:spPr>
          <a:xfrm>
            <a:off x="3829137" y="1108059"/>
            <a:ext cx="5725691" cy="1938992"/>
          </a:xfrm>
          <a:prstGeom prst="rect">
            <a:avLst/>
          </a:prstGeom>
          <a:noFill/>
        </p:spPr>
        <p:txBody>
          <a:bodyPr wrap="square" rtlCol="0">
            <a:spAutoFit/>
          </a:bodyPr>
          <a:lstStyle/>
          <a:p>
            <a:pPr algn="just">
              <a:spcBef>
                <a:spcPts val="600"/>
              </a:spcBef>
            </a:pPr>
            <a:r>
              <a:rPr lang="en-US" sz="800" i="1" dirty="0" smtClean="0">
                <a:solidFill>
                  <a:schemeClr val="tx1">
                    <a:lumMod val="65000"/>
                    <a:lumOff val="35000"/>
                  </a:schemeClr>
                </a:solidFill>
                <a:latin typeface="Arial" panose="020B0604020202020204" pitchFamily="34" charset="0"/>
                <a:cs typeface="Arial" panose="020B0604020202020204" pitchFamily="34" charset="0"/>
              </a:rPr>
              <a:t>The </a:t>
            </a:r>
            <a:r>
              <a:rPr lang="en-US" sz="800" i="1" dirty="0">
                <a:solidFill>
                  <a:schemeClr val="tx1">
                    <a:lumMod val="65000"/>
                    <a:lumOff val="35000"/>
                  </a:schemeClr>
                </a:solidFill>
                <a:latin typeface="Arial" panose="020B0604020202020204" pitchFamily="34" charset="0"/>
                <a:cs typeface="Arial" panose="020B0604020202020204" pitchFamily="34" charset="0"/>
              </a:rPr>
              <a:t>Aerospace and Defence market recently defined by the great and known company mergers is experiencing, although waiting for new programmes, a significant growth thanks to the increase of the defence spending of some of the world key countries. </a:t>
            </a:r>
            <a:endParaRPr lang="es-ES" sz="800" dirty="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US" sz="800" i="1" dirty="0">
                <a:solidFill>
                  <a:schemeClr val="tx1">
                    <a:lumMod val="65000"/>
                    <a:lumOff val="35000"/>
                  </a:schemeClr>
                </a:solidFill>
                <a:latin typeface="Arial" panose="020B0604020202020204" pitchFamily="34" charset="0"/>
                <a:cs typeface="Arial" panose="020B0604020202020204" pitchFamily="34" charset="0"/>
              </a:rPr>
              <a:t>In this context main OEMs make their CORE/CONTEXT analysis to identify areas and domains that provide them with differentiation and a strategy for its Supply Chain.</a:t>
            </a:r>
            <a:endParaRPr lang="es-ES" sz="800" dirty="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US" sz="800" i="1" dirty="0">
                <a:solidFill>
                  <a:schemeClr val="tx1">
                    <a:lumMod val="65000"/>
                    <a:lumOff val="35000"/>
                  </a:schemeClr>
                </a:solidFill>
                <a:latin typeface="Arial" panose="020B0604020202020204" pitchFamily="34" charset="0"/>
                <a:cs typeface="Arial" panose="020B0604020202020204" pitchFamily="34" charset="0"/>
              </a:rPr>
              <a:t>In this sense Airbus DS launches ACME, a programme to externalize part of its engineering pursuing to benefit from multicompetence teams and a deliverables oriented management. For the ALTRAN Group, ACME is undoubtedly one of the largest contract  we have ever faced worldwide. In terms of volume, relevance of the activity and because it mainly encompasses two very important countries as Spain and Germany,  ACME is a priority challenge for us and as such we dedicate a great effort to offer the service Airbus DS requires at all times.</a:t>
            </a:r>
            <a:endParaRPr lang="es-ES" sz="800" dirty="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US" sz="800" i="1" dirty="0">
                <a:solidFill>
                  <a:schemeClr val="tx1">
                    <a:lumMod val="65000"/>
                    <a:lumOff val="35000"/>
                  </a:schemeClr>
                </a:solidFill>
                <a:latin typeface="Arial" panose="020B0604020202020204" pitchFamily="34" charset="0"/>
                <a:cs typeface="Arial" panose="020B0604020202020204" pitchFamily="34" charset="0"/>
              </a:rPr>
              <a:t>Proof of this is also our R&amp;D investments, completely aligned towards developing talent for the market as well as new technologies that could be applied, for example within this contract.</a:t>
            </a:r>
            <a:endParaRPr lang="es-ES" sz="800" dirty="0">
              <a:solidFill>
                <a:schemeClr val="tx1">
                  <a:lumMod val="65000"/>
                  <a:lumOff val="35000"/>
                </a:schemeClr>
              </a:solidFill>
              <a:latin typeface="Arial" panose="020B0604020202020204" pitchFamily="34" charset="0"/>
              <a:cs typeface="Arial" panose="020B0604020202020204" pitchFamily="34" charset="0"/>
            </a:endParaRPr>
          </a:p>
          <a:p>
            <a:endParaRPr lang="es-ES" sz="9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CuadroTexto 6"/>
          <p:cNvSpPr txBox="1"/>
          <p:nvPr/>
        </p:nvSpPr>
        <p:spPr>
          <a:xfrm>
            <a:off x="3829137" y="2894417"/>
            <a:ext cx="3838074" cy="461665"/>
          </a:xfrm>
          <a:prstGeom prst="rect">
            <a:avLst/>
          </a:prstGeom>
          <a:noFill/>
        </p:spPr>
        <p:txBody>
          <a:bodyPr wrap="square" rtlCol="0">
            <a:spAutoFit/>
          </a:bodyPr>
          <a:lstStyle/>
          <a:p>
            <a:r>
              <a:rPr lang="en-US" sz="800" b="1" dirty="0" smtClean="0">
                <a:solidFill>
                  <a:srgbClr val="19C9C5"/>
                </a:solidFill>
                <a:latin typeface="Arial" panose="020B0604020202020204" pitchFamily="34" charset="0"/>
                <a:cs typeface="Arial" panose="020B0604020202020204" pitchFamily="34" charset="0"/>
              </a:rPr>
              <a:t>ALFONSO </a:t>
            </a:r>
            <a:r>
              <a:rPr lang="en-US" sz="800" b="1" dirty="0">
                <a:solidFill>
                  <a:srgbClr val="19C9C5"/>
                </a:solidFill>
                <a:latin typeface="Arial" panose="020B0604020202020204" pitchFamily="34" charset="0"/>
                <a:cs typeface="Arial" panose="020B0604020202020204" pitchFamily="34" charset="0"/>
              </a:rPr>
              <a:t>MARTINEZ </a:t>
            </a:r>
          </a:p>
          <a:p>
            <a:r>
              <a:rPr lang="en-US" sz="800" b="1" dirty="0" smtClean="0">
                <a:solidFill>
                  <a:schemeClr val="tx1">
                    <a:lumMod val="65000"/>
                    <a:lumOff val="35000"/>
                  </a:schemeClr>
                </a:solidFill>
                <a:latin typeface="Arial" panose="020B0604020202020204" pitchFamily="34" charset="0"/>
                <a:cs typeface="Arial" panose="020B0604020202020204" pitchFamily="34" charset="0"/>
              </a:rPr>
              <a:t>Aerospace </a:t>
            </a:r>
            <a:r>
              <a:rPr lang="en-US" sz="800" b="1" dirty="0">
                <a:solidFill>
                  <a:schemeClr val="tx1">
                    <a:lumMod val="65000"/>
                    <a:lumOff val="35000"/>
                  </a:schemeClr>
                </a:solidFill>
                <a:latin typeface="Arial" panose="020B0604020202020204" pitchFamily="34" charset="0"/>
                <a:cs typeface="Arial" panose="020B0604020202020204" pitchFamily="34" charset="0"/>
              </a:rPr>
              <a:t>Industry Senior </a:t>
            </a:r>
            <a:r>
              <a:rPr lang="en-US" sz="800" b="1" dirty="0" err="1">
                <a:solidFill>
                  <a:schemeClr val="tx1">
                    <a:lumMod val="65000"/>
                    <a:lumOff val="35000"/>
                  </a:schemeClr>
                </a:solidFill>
                <a:latin typeface="Arial" panose="020B0604020202020204" pitchFamily="34" charset="0"/>
                <a:cs typeface="Arial" panose="020B0604020202020204" pitchFamily="34" charset="0"/>
              </a:rPr>
              <a:t>VicePresident</a:t>
            </a:r>
            <a:endParaRPr lang="en-US" sz="800" b="1" dirty="0">
              <a:solidFill>
                <a:schemeClr val="tx1">
                  <a:lumMod val="65000"/>
                  <a:lumOff val="35000"/>
                </a:schemeClr>
              </a:solidFill>
              <a:latin typeface="Arial" panose="020B0604020202020204" pitchFamily="34" charset="0"/>
              <a:cs typeface="Arial" panose="020B0604020202020204" pitchFamily="34" charset="0"/>
            </a:endParaRPr>
          </a:p>
          <a:p>
            <a:endParaRPr lang="es-ES" sz="800" b="1" dirty="0">
              <a:latin typeface="Arial" panose="020B0604020202020204" pitchFamily="34" charset="0"/>
              <a:cs typeface="Arial" panose="020B0604020202020204" pitchFamily="34" charset="0"/>
            </a:endParaRPr>
          </a:p>
        </p:txBody>
      </p:sp>
      <p:sp>
        <p:nvSpPr>
          <p:cNvPr id="8" name="CuadroTexto 7"/>
          <p:cNvSpPr txBox="1"/>
          <p:nvPr/>
        </p:nvSpPr>
        <p:spPr>
          <a:xfrm>
            <a:off x="2634503" y="4048619"/>
            <a:ext cx="5915590" cy="1877437"/>
          </a:xfrm>
          <a:prstGeom prst="rect">
            <a:avLst/>
          </a:prstGeom>
          <a:noFill/>
        </p:spPr>
        <p:txBody>
          <a:bodyPr wrap="square" rtlCol="0">
            <a:spAutoFit/>
          </a:bodyPr>
          <a:lstStyle/>
          <a:p>
            <a:pPr algn="just">
              <a:spcBef>
                <a:spcPts val="600"/>
              </a:spcBef>
            </a:pPr>
            <a:r>
              <a:rPr lang="en-GB" sz="800" i="1" dirty="0" smtClean="0">
                <a:solidFill>
                  <a:schemeClr val="tx1">
                    <a:lumMod val="65000"/>
                    <a:lumOff val="35000"/>
                  </a:schemeClr>
                </a:solidFill>
                <a:latin typeface="Arial" panose="020B0604020202020204" pitchFamily="34" charset="0"/>
                <a:cs typeface="Arial" panose="020B0604020202020204" pitchFamily="34" charset="0"/>
              </a:rPr>
              <a:t>As </a:t>
            </a:r>
            <a:r>
              <a:rPr lang="en-GB" sz="800" i="1" dirty="0">
                <a:solidFill>
                  <a:schemeClr val="tx1">
                    <a:lumMod val="65000"/>
                    <a:lumOff val="35000"/>
                  </a:schemeClr>
                </a:solidFill>
                <a:latin typeface="Arial" panose="020B0604020202020204" pitchFamily="34" charset="0"/>
                <a:cs typeface="Arial" panose="020B0604020202020204" pitchFamily="34" charset="0"/>
              </a:rPr>
              <a:t>many of our clients Airbus DS is facing challenges related Time-to-Market acceleration, be more innovative and digital as well as cultural changes to foster cooperation and build One Engineering organization. Our own strategy plan, High Road 2022 is designed to support our key clients as Airbus DS to achieve these goals. </a:t>
            </a:r>
            <a:endParaRPr lang="es-ES" sz="800" i="1" dirty="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GB" sz="800" i="1" dirty="0">
                <a:solidFill>
                  <a:schemeClr val="tx1">
                    <a:lumMod val="65000"/>
                    <a:lumOff val="35000"/>
                  </a:schemeClr>
                </a:solidFill>
                <a:latin typeface="Arial" panose="020B0604020202020204" pitchFamily="34" charset="0"/>
                <a:cs typeface="Arial" panose="020B0604020202020204" pitchFamily="34" charset="0"/>
              </a:rPr>
              <a:t>Engineering domain is a cornerstone to face these challenges, and ACME the vehicle for Airbus DS partners to bring value in coming critical years. In this sense we highlight three axes of the </a:t>
            </a:r>
            <a:r>
              <a:rPr lang="en-GB" sz="800" i="1" dirty="0" err="1">
                <a:solidFill>
                  <a:schemeClr val="tx1">
                    <a:lumMod val="65000"/>
                    <a:lumOff val="35000"/>
                  </a:schemeClr>
                </a:solidFill>
                <a:latin typeface="Arial" panose="020B0604020202020204" pitchFamily="34" charset="0"/>
                <a:cs typeface="Arial" panose="020B0604020202020204" pitchFamily="34" charset="0"/>
              </a:rPr>
              <a:t>Altran´s</a:t>
            </a:r>
            <a:r>
              <a:rPr lang="en-GB" sz="800" i="1" dirty="0">
                <a:solidFill>
                  <a:schemeClr val="tx1">
                    <a:lumMod val="65000"/>
                    <a:lumOff val="35000"/>
                  </a:schemeClr>
                </a:solidFill>
                <a:latin typeface="Arial" panose="020B0604020202020204" pitchFamily="34" charset="0"/>
                <a:cs typeface="Arial" panose="020B0604020202020204" pitchFamily="34" charset="0"/>
              </a:rPr>
              <a:t> strategy for ACME:</a:t>
            </a:r>
            <a:endParaRPr lang="es-ES" sz="800" i="1" dirty="0">
              <a:solidFill>
                <a:schemeClr val="tx1">
                  <a:lumMod val="65000"/>
                  <a:lumOff val="35000"/>
                </a:schemeClr>
              </a:solidFill>
              <a:latin typeface="Arial" panose="020B0604020202020204" pitchFamily="34" charset="0"/>
              <a:cs typeface="Arial" panose="020B0604020202020204" pitchFamily="34" charset="0"/>
            </a:endParaRPr>
          </a:p>
          <a:p>
            <a:pPr marL="171450" lvl="0" indent="-171450" algn="just">
              <a:spcBef>
                <a:spcPts val="600"/>
              </a:spcBef>
              <a:buFont typeface="Arial" panose="020B0604020202020204" pitchFamily="34" charset="0"/>
              <a:buChar char="•"/>
            </a:pPr>
            <a:r>
              <a:rPr lang="en-GB" sz="800" i="1" dirty="0">
                <a:solidFill>
                  <a:schemeClr val="tx1">
                    <a:lumMod val="65000"/>
                    <a:lumOff val="35000"/>
                  </a:schemeClr>
                </a:solidFill>
                <a:latin typeface="Arial" panose="020B0604020202020204" pitchFamily="34" charset="0"/>
                <a:cs typeface="Arial" panose="020B0604020202020204" pitchFamily="34" charset="0"/>
              </a:rPr>
              <a:t>First, keep improving our current performances based on our deep knowledge on Airbus DS products and services. </a:t>
            </a:r>
            <a:endParaRPr lang="es-ES" sz="800" i="1" dirty="0">
              <a:solidFill>
                <a:schemeClr val="tx1">
                  <a:lumMod val="65000"/>
                  <a:lumOff val="35000"/>
                </a:schemeClr>
              </a:solidFill>
              <a:latin typeface="Arial" panose="020B0604020202020204" pitchFamily="34" charset="0"/>
              <a:cs typeface="Arial" panose="020B0604020202020204" pitchFamily="34" charset="0"/>
            </a:endParaRPr>
          </a:p>
          <a:p>
            <a:pPr marL="171450" indent="-171450" algn="just">
              <a:spcBef>
                <a:spcPts val="600"/>
              </a:spcBef>
              <a:buFont typeface="Arial" panose="020B0604020202020204" pitchFamily="34" charset="0"/>
              <a:buChar char="•"/>
            </a:pPr>
            <a:r>
              <a:rPr lang="en-GB" sz="800" i="1" dirty="0">
                <a:solidFill>
                  <a:schemeClr val="tx1">
                    <a:lumMod val="65000"/>
                    <a:lumOff val="35000"/>
                  </a:schemeClr>
                </a:solidFill>
                <a:latin typeface="Arial" panose="020B0604020202020204" pitchFamily="34" charset="0"/>
                <a:cs typeface="Arial" panose="020B0604020202020204" pitchFamily="34" charset="0"/>
              </a:rPr>
              <a:t>Second, contribute to foster transnational cooperation using our large international footprint.</a:t>
            </a:r>
            <a:endParaRPr lang="es-ES" sz="800" i="1" dirty="0">
              <a:solidFill>
                <a:schemeClr val="tx1">
                  <a:lumMod val="65000"/>
                  <a:lumOff val="35000"/>
                </a:schemeClr>
              </a:solidFill>
              <a:latin typeface="Arial" panose="020B0604020202020204" pitchFamily="34" charset="0"/>
              <a:cs typeface="Arial" panose="020B0604020202020204" pitchFamily="34" charset="0"/>
            </a:endParaRPr>
          </a:p>
          <a:p>
            <a:pPr marL="171450" indent="-171450" algn="just">
              <a:spcBef>
                <a:spcPts val="600"/>
              </a:spcBef>
              <a:buFont typeface="Arial" panose="020B0604020202020204" pitchFamily="34" charset="0"/>
              <a:buChar char="•"/>
            </a:pPr>
            <a:r>
              <a:rPr lang="en-GB" sz="800" i="1" dirty="0">
                <a:solidFill>
                  <a:schemeClr val="tx1">
                    <a:lumMod val="65000"/>
                    <a:lumOff val="35000"/>
                  </a:schemeClr>
                </a:solidFill>
                <a:latin typeface="Arial" panose="020B0604020202020204" pitchFamily="34" charset="0"/>
                <a:cs typeface="Arial" panose="020B0604020202020204" pitchFamily="34" charset="0"/>
              </a:rPr>
              <a:t>Third, bring value through our high-value solutions based, for instead, on Analytics, </a:t>
            </a:r>
            <a:r>
              <a:rPr lang="en-GB" sz="800" i="1" dirty="0" err="1">
                <a:solidFill>
                  <a:schemeClr val="tx1">
                    <a:lumMod val="65000"/>
                    <a:lumOff val="35000"/>
                  </a:schemeClr>
                </a:solidFill>
                <a:latin typeface="Arial" panose="020B0604020202020204" pitchFamily="34" charset="0"/>
                <a:cs typeface="Arial" panose="020B0604020202020204" pitchFamily="34" charset="0"/>
              </a:rPr>
              <a:t>IoT</a:t>
            </a:r>
            <a:r>
              <a:rPr lang="en-GB" sz="800" i="1" dirty="0">
                <a:solidFill>
                  <a:schemeClr val="tx1">
                    <a:lumMod val="65000"/>
                    <a:lumOff val="35000"/>
                  </a:schemeClr>
                </a:solidFill>
                <a:latin typeface="Arial" panose="020B0604020202020204" pitchFamily="34" charset="0"/>
                <a:cs typeface="Arial" panose="020B0604020202020204" pitchFamily="34" charset="0"/>
              </a:rPr>
              <a:t> or Innovation and Design.</a:t>
            </a:r>
            <a:endParaRPr lang="es-ES" sz="800" i="1" dirty="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GB" sz="800" i="1" dirty="0">
                <a:solidFill>
                  <a:schemeClr val="tx1">
                    <a:lumMod val="65000"/>
                    <a:lumOff val="35000"/>
                  </a:schemeClr>
                </a:solidFill>
                <a:latin typeface="Arial" panose="020B0604020202020204" pitchFamily="34" charset="0"/>
                <a:cs typeface="Arial" panose="020B0604020202020204" pitchFamily="34" charset="0"/>
              </a:rPr>
              <a:t>In short, we feel challenged and committed with Airbus DS goals for the coming years and are highly motivated to contribute to achieve these goals through ACME framework. </a:t>
            </a:r>
            <a:endParaRPr lang="es-ES" sz="800" i="1" dirty="0">
              <a:solidFill>
                <a:schemeClr val="tx1">
                  <a:lumMod val="65000"/>
                  <a:lumOff val="35000"/>
                </a:schemeClr>
              </a:solidFill>
              <a:latin typeface="Arial" panose="020B0604020202020204" pitchFamily="34" charset="0"/>
              <a:cs typeface="Arial" panose="020B0604020202020204" pitchFamily="34" charset="0"/>
            </a:endParaRPr>
          </a:p>
          <a:p>
            <a:endParaRPr lang="es-ES" sz="1100" dirty="0">
              <a:latin typeface="Sitka Text" panose="02000505000000020004" pitchFamily="2" charset="0"/>
            </a:endParaRPr>
          </a:p>
        </p:txBody>
      </p:sp>
      <p:sp>
        <p:nvSpPr>
          <p:cNvPr id="9" name="CuadroTexto 8"/>
          <p:cNvSpPr txBox="1"/>
          <p:nvPr/>
        </p:nvSpPr>
        <p:spPr>
          <a:xfrm>
            <a:off x="3829137" y="5641363"/>
            <a:ext cx="4531057" cy="569387"/>
          </a:xfrm>
          <a:prstGeom prst="rect">
            <a:avLst/>
          </a:prstGeom>
          <a:noFill/>
        </p:spPr>
        <p:txBody>
          <a:bodyPr wrap="square" rtlCol="0">
            <a:spAutoFit/>
          </a:bodyPr>
          <a:lstStyle/>
          <a:p>
            <a:pPr algn="r"/>
            <a:r>
              <a:rPr lang="en-US" sz="1000" b="1" dirty="0" smtClean="0">
                <a:solidFill>
                  <a:schemeClr val="bg1"/>
                </a:solidFill>
                <a:latin typeface="Sitka Text" panose="02000505000000020004" pitchFamily="2" charset="0"/>
                <a:cs typeface="Arial" panose="020B0604020202020204" pitchFamily="34" charset="0"/>
              </a:rPr>
              <a:t>ALBERTO REGUERA</a:t>
            </a:r>
          </a:p>
          <a:p>
            <a:pPr algn="r"/>
            <a:r>
              <a:rPr lang="en-US" sz="1000" b="1" dirty="0" smtClean="0">
                <a:solidFill>
                  <a:schemeClr val="bg1"/>
                </a:solidFill>
                <a:latin typeface="Sitka Text" panose="02000505000000020004" pitchFamily="2" charset="0"/>
                <a:cs typeface="Arial" panose="020B0604020202020204" pitchFamily="34" charset="0"/>
              </a:rPr>
              <a:t>Global Account Manager for Airbus DS</a:t>
            </a:r>
          </a:p>
          <a:p>
            <a:endParaRPr lang="es-ES" sz="1100" dirty="0">
              <a:solidFill>
                <a:schemeClr val="bg1"/>
              </a:solidFill>
            </a:endParaRPr>
          </a:p>
        </p:txBody>
      </p:sp>
      <p:sp>
        <p:nvSpPr>
          <p:cNvPr id="15" name="CuadroTexto 14"/>
          <p:cNvSpPr txBox="1"/>
          <p:nvPr/>
        </p:nvSpPr>
        <p:spPr>
          <a:xfrm>
            <a:off x="2634503" y="5787239"/>
            <a:ext cx="3838074" cy="477054"/>
          </a:xfrm>
          <a:prstGeom prst="rect">
            <a:avLst/>
          </a:prstGeom>
          <a:noFill/>
        </p:spPr>
        <p:txBody>
          <a:bodyPr wrap="square" rtlCol="0">
            <a:spAutoFit/>
          </a:bodyPr>
          <a:lstStyle/>
          <a:p>
            <a:r>
              <a:rPr lang="en-US" sz="800" b="1" dirty="0" smtClean="0">
                <a:solidFill>
                  <a:srgbClr val="19C9C5"/>
                </a:solidFill>
                <a:latin typeface="Arial" panose="020B0604020202020204" pitchFamily="34" charset="0"/>
                <a:cs typeface="Arial" panose="020B0604020202020204" pitchFamily="34" charset="0"/>
              </a:rPr>
              <a:t>ALBERTO REGUERA </a:t>
            </a:r>
          </a:p>
          <a:p>
            <a:r>
              <a:rPr lang="en-US" sz="800" b="1" dirty="0" smtClean="0">
                <a:solidFill>
                  <a:schemeClr val="tx1">
                    <a:lumMod val="65000"/>
                    <a:lumOff val="35000"/>
                  </a:schemeClr>
                </a:solidFill>
                <a:latin typeface="Arial" panose="020B0604020202020204" pitchFamily="34" charset="0"/>
                <a:cs typeface="Arial" panose="020B0604020202020204" pitchFamily="34" charset="0"/>
              </a:rPr>
              <a:t>Global Account Manager for Airbus DS</a:t>
            </a:r>
          </a:p>
          <a:p>
            <a:endParaRPr lang="es-ES" sz="900" dirty="0">
              <a:latin typeface="Arial" panose="020B0604020202020204" pitchFamily="34" charset="0"/>
              <a:cs typeface="Arial" panose="020B0604020202020204" pitchFamily="34" charset="0"/>
            </a:endParaRPr>
          </a:p>
        </p:txBody>
      </p:sp>
      <p:cxnSp>
        <p:nvCxnSpPr>
          <p:cNvPr id="17" name="Conector recto 16"/>
          <p:cNvCxnSpPr/>
          <p:nvPr/>
        </p:nvCxnSpPr>
        <p:spPr>
          <a:xfrm>
            <a:off x="2728418" y="3497548"/>
            <a:ext cx="3224707" cy="3008"/>
          </a:xfrm>
          <a:prstGeom prst="line">
            <a:avLst/>
          </a:prstGeom>
          <a:ln>
            <a:solidFill>
              <a:srgbClr val="19C9C5"/>
            </a:solidFill>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3911423" y="846613"/>
            <a:ext cx="1479561" cy="219913"/>
          </a:xfrm>
          <a:prstGeom prst="rect">
            <a:avLst/>
          </a:prstGeom>
          <a:solidFill>
            <a:srgbClr val="19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p:cNvSpPr txBox="1"/>
          <p:nvPr/>
        </p:nvSpPr>
        <p:spPr>
          <a:xfrm>
            <a:off x="3911423" y="854771"/>
            <a:ext cx="1598212" cy="507831"/>
          </a:xfrm>
          <a:prstGeom prst="rect">
            <a:avLst/>
          </a:prstGeom>
          <a:noFill/>
        </p:spPr>
        <p:txBody>
          <a:bodyPr wrap="square" rtlCol="0">
            <a:spAutoFit/>
          </a:bodyPr>
          <a:lstStyle/>
          <a:p>
            <a:r>
              <a:rPr lang="es-ES" sz="800" b="1" dirty="0" smtClean="0">
                <a:solidFill>
                  <a:schemeClr val="bg1"/>
                </a:solidFill>
                <a:latin typeface="Arial" panose="020B0604020202020204" pitchFamily="34" charset="0"/>
                <a:cs typeface="Arial" panose="020B0604020202020204" pitchFamily="34" charset="0"/>
              </a:rPr>
              <a:t>The ACME in the industry</a:t>
            </a:r>
          </a:p>
          <a:p>
            <a:endParaRPr lang="es-ES" dirty="0"/>
          </a:p>
        </p:txBody>
      </p:sp>
      <p:sp>
        <p:nvSpPr>
          <p:cNvPr id="23" name="Rectángulo 22"/>
          <p:cNvSpPr/>
          <p:nvPr/>
        </p:nvSpPr>
        <p:spPr>
          <a:xfrm>
            <a:off x="2728418" y="3797435"/>
            <a:ext cx="2218051" cy="219913"/>
          </a:xfrm>
          <a:prstGeom prst="rect">
            <a:avLst/>
          </a:prstGeom>
          <a:solidFill>
            <a:srgbClr val="19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p:cNvSpPr txBox="1"/>
          <p:nvPr/>
        </p:nvSpPr>
        <p:spPr>
          <a:xfrm>
            <a:off x="2788115" y="3807751"/>
            <a:ext cx="2356112" cy="338554"/>
          </a:xfrm>
          <a:prstGeom prst="rect">
            <a:avLst/>
          </a:prstGeom>
          <a:noFill/>
        </p:spPr>
        <p:txBody>
          <a:bodyPr wrap="square" rtlCol="0">
            <a:spAutoFit/>
          </a:bodyPr>
          <a:lstStyle/>
          <a:p>
            <a:r>
              <a:rPr lang="en-US" sz="800" b="1" dirty="0" smtClean="0">
                <a:solidFill>
                  <a:schemeClr val="bg1"/>
                </a:solidFill>
                <a:latin typeface="Arial" panose="020B0604020202020204" pitchFamily="34" charset="0"/>
                <a:cs typeface="Arial" panose="020B0604020202020204" pitchFamily="34" charset="0"/>
              </a:rPr>
              <a:t>ALTRAN´s strategy at an Airbus DS level</a:t>
            </a:r>
          </a:p>
          <a:p>
            <a:endParaRPr lang="es-ES" sz="800" b="1"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422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829137" y="3106713"/>
            <a:ext cx="3838074" cy="338554"/>
          </a:xfrm>
          <a:prstGeom prst="rect">
            <a:avLst/>
          </a:prstGeom>
          <a:noFill/>
        </p:spPr>
        <p:txBody>
          <a:bodyPr wrap="square" rtlCol="0">
            <a:spAutoFit/>
          </a:bodyPr>
          <a:lstStyle/>
          <a:p>
            <a:pPr lvl="0"/>
            <a:r>
              <a:rPr lang="en-US" sz="800" b="1" dirty="0" smtClean="0">
                <a:solidFill>
                  <a:srgbClr val="19C9C5"/>
                </a:solidFill>
                <a:latin typeface="Arial" panose="020B0604020202020204" pitchFamily="34" charset="0"/>
                <a:cs typeface="Arial" panose="020B0604020202020204" pitchFamily="34" charset="0"/>
              </a:rPr>
              <a:t>LUIS </a:t>
            </a:r>
            <a:r>
              <a:rPr lang="en-US" sz="800" b="1" dirty="0">
                <a:solidFill>
                  <a:srgbClr val="19C9C5"/>
                </a:solidFill>
                <a:latin typeface="Arial" panose="020B0604020202020204" pitchFamily="34" charset="0"/>
                <a:cs typeface="Arial" panose="020B0604020202020204" pitchFamily="34" charset="0"/>
              </a:rPr>
              <a:t>JAVIER CODÓN </a:t>
            </a:r>
            <a:endParaRPr kumimoji="0" lang="en-US" sz="800" b="1" i="0" u="none" strike="noStrike" kern="1200" cap="none" spc="0" normalizeH="0" baseline="0" noProof="0" dirty="0" smtClean="0">
              <a:ln>
                <a:noFill/>
              </a:ln>
              <a:solidFill>
                <a:srgbClr val="19C9C5"/>
              </a:solidFill>
              <a:effectLst/>
              <a:uLnTx/>
              <a:uFillTx/>
              <a:latin typeface="Arial" panose="020B0604020202020204" pitchFamily="34" charset="0"/>
              <a:ea typeface="+mn-ea"/>
              <a:cs typeface="Arial" panose="020B0604020202020204" pitchFamily="34" charset="0"/>
            </a:endParaRPr>
          </a:p>
          <a:p>
            <a:pPr lvl="0"/>
            <a:r>
              <a:rPr lang="en-US" sz="800" b="1" dirty="0" smtClean="0">
                <a:solidFill>
                  <a:prstClr val="black">
                    <a:lumMod val="65000"/>
                    <a:lumOff val="35000"/>
                  </a:prstClr>
                </a:solidFill>
                <a:latin typeface="Arial" panose="020B0604020202020204" pitchFamily="34" charset="0"/>
                <a:cs typeface="Arial" panose="020B0604020202020204" pitchFamily="34" charset="0"/>
              </a:rPr>
              <a:t>Managing </a:t>
            </a:r>
            <a:r>
              <a:rPr lang="en-US" sz="800" b="1" dirty="0">
                <a:solidFill>
                  <a:prstClr val="black">
                    <a:lumMod val="65000"/>
                    <a:lumOff val="35000"/>
                  </a:prstClr>
                </a:solidFill>
                <a:latin typeface="Arial" panose="020B0604020202020204" pitchFamily="34" charset="0"/>
                <a:cs typeface="Arial" panose="020B0604020202020204" pitchFamily="34" charset="0"/>
              </a:rPr>
              <a:t>director Aerospace &amp; Defence division</a:t>
            </a:r>
            <a:endParaRPr kumimoji="0" lang="es-ES" sz="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uadroTexto 7"/>
          <p:cNvSpPr txBox="1"/>
          <p:nvPr/>
        </p:nvSpPr>
        <p:spPr>
          <a:xfrm>
            <a:off x="2698033" y="4226683"/>
            <a:ext cx="5915590" cy="1877437"/>
          </a:xfrm>
          <a:prstGeom prst="rect">
            <a:avLst/>
          </a:prstGeom>
          <a:noFill/>
        </p:spPr>
        <p:txBody>
          <a:bodyPr wrap="square" rtlCol="0">
            <a:spAutoFit/>
          </a:bodyPr>
          <a:lstStyle/>
          <a:p>
            <a:pPr lvl="0" algn="just">
              <a:spcBef>
                <a:spcPts val="600"/>
              </a:spcBef>
            </a:pPr>
            <a:r>
              <a:rPr lang="en-US" sz="800" i="1" dirty="0" smtClean="0">
                <a:solidFill>
                  <a:prstClr val="black">
                    <a:lumMod val="65000"/>
                    <a:lumOff val="35000"/>
                  </a:prstClr>
                </a:solidFill>
                <a:latin typeface="Arial" panose="020B0604020202020204" pitchFamily="34" charset="0"/>
                <a:cs typeface="Arial" panose="020B0604020202020204" pitchFamily="34" charset="0"/>
              </a:rPr>
              <a:t>Alliances </a:t>
            </a:r>
            <a:r>
              <a:rPr lang="en-US" sz="800" i="1" dirty="0">
                <a:solidFill>
                  <a:prstClr val="black">
                    <a:lumMod val="65000"/>
                    <a:lumOff val="35000"/>
                  </a:prstClr>
                </a:solidFill>
                <a:latin typeface="Arial" panose="020B0604020202020204" pitchFamily="34" charset="0"/>
                <a:cs typeface="Arial" panose="020B0604020202020204" pitchFamily="34" charset="0"/>
              </a:rPr>
              <a:t>&amp; partnerships are key to serve our global and key accounts and are fully embedded into </a:t>
            </a:r>
            <a:r>
              <a:rPr lang="en-US" sz="800" i="1" dirty="0" err="1">
                <a:solidFill>
                  <a:prstClr val="black">
                    <a:lumMod val="65000"/>
                    <a:lumOff val="35000"/>
                  </a:prstClr>
                </a:solidFill>
                <a:latin typeface="Arial" panose="020B0604020202020204" pitchFamily="34" charset="0"/>
                <a:cs typeface="Arial" panose="020B0604020202020204" pitchFamily="34" charset="0"/>
              </a:rPr>
              <a:t>Altran´s</a:t>
            </a:r>
            <a:r>
              <a:rPr lang="en-US" sz="800" i="1" dirty="0">
                <a:solidFill>
                  <a:prstClr val="black">
                    <a:lumMod val="65000"/>
                    <a:lumOff val="35000"/>
                  </a:prstClr>
                </a:solidFill>
                <a:latin typeface="Arial" panose="020B0604020202020204" pitchFamily="34" charset="0"/>
                <a:cs typeface="Arial" panose="020B0604020202020204" pitchFamily="34" charset="0"/>
              </a:rPr>
              <a:t> strategy and supply chain.</a:t>
            </a:r>
          </a:p>
          <a:p>
            <a:pPr lvl="0" algn="just">
              <a:spcBef>
                <a:spcPts val="600"/>
              </a:spcBef>
            </a:pPr>
            <a:r>
              <a:rPr lang="en-US" sz="800" i="1" dirty="0">
                <a:solidFill>
                  <a:prstClr val="black">
                    <a:lumMod val="65000"/>
                    <a:lumOff val="35000"/>
                  </a:prstClr>
                </a:solidFill>
                <a:latin typeface="Arial" panose="020B0604020202020204" pitchFamily="34" charset="0"/>
                <a:cs typeface="Arial" panose="020B0604020202020204" pitchFamily="34" charset="0"/>
              </a:rPr>
              <a:t>As every customer has different needs Altran studies these in a careful way and answers with a customized approach for each client</a:t>
            </a:r>
          </a:p>
          <a:p>
            <a:pPr lvl="0" algn="just">
              <a:spcBef>
                <a:spcPts val="600"/>
              </a:spcBef>
            </a:pPr>
            <a:r>
              <a:rPr lang="en-US" sz="800" i="1" dirty="0">
                <a:solidFill>
                  <a:prstClr val="black">
                    <a:lumMod val="65000"/>
                    <a:lumOff val="35000"/>
                  </a:prstClr>
                </a:solidFill>
                <a:latin typeface="Arial" panose="020B0604020202020204" pitchFamily="34" charset="0"/>
                <a:cs typeface="Arial" panose="020B0604020202020204" pitchFamily="34" charset="0"/>
              </a:rPr>
              <a:t>We work with niche suppliers as well as capacity providers to complement our portfolio or domain know how to react on market needs and peaks and to enable End to End service offerings</a:t>
            </a:r>
          </a:p>
          <a:p>
            <a:pPr lvl="0" algn="just">
              <a:spcBef>
                <a:spcPts val="600"/>
              </a:spcBef>
            </a:pPr>
            <a:r>
              <a:rPr lang="en-US" sz="800" i="1" dirty="0">
                <a:solidFill>
                  <a:prstClr val="black">
                    <a:lumMod val="65000"/>
                    <a:lumOff val="35000"/>
                  </a:prstClr>
                </a:solidFill>
                <a:latin typeface="Arial" panose="020B0604020202020204" pitchFamily="34" charset="0"/>
                <a:cs typeface="Arial" panose="020B0604020202020204" pitchFamily="34" charset="0"/>
              </a:rPr>
              <a:t>In general, we only partner with companies that enrich our portfolio and boost our performance.</a:t>
            </a:r>
          </a:p>
          <a:p>
            <a:pPr lvl="0" algn="just">
              <a:spcBef>
                <a:spcPts val="600"/>
              </a:spcBef>
            </a:pPr>
            <a:r>
              <a:rPr lang="en-US" sz="800" i="1" dirty="0">
                <a:solidFill>
                  <a:prstClr val="black">
                    <a:lumMod val="65000"/>
                    <a:lumOff val="35000"/>
                  </a:prstClr>
                </a:solidFill>
                <a:latin typeface="Arial" panose="020B0604020202020204" pitchFamily="34" charset="0"/>
                <a:cs typeface="Arial" panose="020B0604020202020204" pitchFamily="34" charset="0"/>
              </a:rPr>
              <a:t>For the ACME we concentrate on established players that are working long-term in the aerospace and defence field to underline our ambition to bring value to Airbus DS and to support transformation as well as business continuity. With most of our partners we already work in </a:t>
            </a:r>
            <a:r>
              <a:rPr lang="en-US" sz="800" i="1" dirty="0" err="1">
                <a:solidFill>
                  <a:prstClr val="black">
                    <a:lumMod val="65000"/>
                    <a:lumOff val="35000"/>
                  </a:prstClr>
                </a:solidFill>
                <a:latin typeface="Arial" panose="020B0604020202020204" pitchFamily="34" charset="0"/>
                <a:cs typeface="Arial" panose="020B0604020202020204" pitchFamily="34" charset="0"/>
              </a:rPr>
              <a:t>MultiCo</a:t>
            </a:r>
            <a:r>
              <a:rPr lang="en-US" sz="800" i="1" dirty="0">
                <a:solidFill>
                  <a:prstClr val="black">
                    <a:lumMod val="65000"/>
                    <a:lumOff val="35000"/>
                  </a:prstClr>
                </a:solidFill>
                <a:latin typeface="Arial" panose="020B0604020202020204" pitchFamily="34" charset="0"/>
                <a:cs typeface="Arial" panose="020B0604020202020204" pitchFamily="34" charset="0"/>
              </a:rPr>
              <a:t> and </a:t>
            </a:r>
            <a:r>
              <a:rPr lang="en-US" sz="800" i="1" dirty="0" err="1">
                <a:solidFill>
                  <a:prstClr val="black">
                    <a:lumMod val="65000"/>
                    <a:lumOff val="35000"/>
                  </a:prstClr>
                </a:solidFill>
                <a:latin typeface="Arial" panose="020B0604020202020204" pitchFamily="34" charset="0"/>
                <a:cs typeface="Arial" panose="020B0604020202020204" pitchFamily="34" charset="0"/>
              </a:rPr>
              <a:t>MultiCeco</a:t>
            </a:r>
            <a:r>
              <a:rPr lang="en-US" sz="800" i="1" dirty="0">
                <a:solidFill>
                  <a:prstClr val="black">
                    <a:lumMod val="65000"/>
                    <a:lumOff val="35000"/>
                  </a:prstClr>
                </a:solidFill>
                <a:latin typeface="Arial" panose="020B0604020202020204" pitchFamily="34" charset="0"/>
                <a:cs typeface="Arial" panose="020B0604020202020204" pitchFamily="34" charset="0"/>
              </a:rPr>
              <a:t> or other environment for several years in a trustful way.</a:t>
            </a:r>
          </a:p>
          <a:p>
            <a:pPr marL="0" marR="0" lvl="0" indent="0" algn="just" defTabSz="914400" rtl="0" eaLnBrk="1" fontAlgn="auto" latinLnBrk="0" hangingPunct="1">
              <a:lnSpc>
                <a:spcPct val="100000"/>
              </a:lnSpc>
              <a:spcBef>
                <a:spcPts val="600"/>
              </a:spcBef>
              <a:spcAft>
                <a:spcPts val="0"/>
              </a:spcAft>
              <a:buClrTx/>
              <a:buSzTx/>
              <a:buFontTx/>
              <a:buNone/>
              <a:tabLst/>
              <a:defRPr/>
            </a:pPr>
            <a:endParaRPr kumimoji="0" lang="es-ES" sz="1100" b="0" i="0" u="none" strike="noStrike" kern="1200" cap="none" spc="0" normalizeH="0" baseline="0" noProof="0" dirty="0" smtClean="0">
              <a:ln>
                <a:noFill/>
              </a:ln>
              <a:solidFill>
                <a:prstClr val="black"/>
              </a:solidFill>
              <a:effectLst/>
              <a:uLnTx/>
              <a:uFillTx/>
              <a:latin typeface="Sitka Text" panose="02000505000000020004" pitchFamily="2" charset="0"/>
              <a:ea typeface="+mn-ea"/>
              <a:cs typeface="+mn-cs"/>
            </a:endParaRPr>
          </a:p>
        </p:txBody>
      </p:sp>
      <p:sp>
        <p:nvSpPr>
          <p:cNvPr id="15" name="CuadroTexto 14"/>
          <p:cNvSpPr txBox="1"/>
          <p:nvPr/>
        </p:nvSpPr>
        <p:spPr>
          <a:xfrm>
            <a:off x="2698033" y="5956834"/>
            <a:ext cx="3838074" cy="477054"/>
          </a:xfrm>
          <a:prstGeom prst="rect">
            <a:avLst/>
          </a:prstGeom>
          <a:noFill/>
        </p:spPr>
        <p:txBody>
          <a:bodyPr wrap="square" rtlCol="0">
            <a:spAutoFit/>
          </a:bodyPr>
          <a:lstStyle/>
          <a:p>
            <a:r>
              <a:rPr lang="en-US" sz="800" b="1" dirty="0" smtClean="0">
                <a:solidFill>
                  <a:srgbClr val="19C9C5"/>
                </a:solidFill>
                <a:latin typeface="Arial" panose="020B0604020202020204" pitchFamily="34" charset="0"/>
                <a:cs typeface="Arial" panose="020B0604020202020204" pitchFamily="34" charset="0"/>
              </a:rPr>
              <a:t>ALEX BÖDCHER </a:t>
            </a:r>
          </a:p>
          <a:p>
            <a:r>
              <a:rPr lang="en-US" sz="800" b="1" dirty="0" smtClean="0">
                <a:solidFill>
                  <a:schemeClr val="tx1">
                    <a:lumMod val="65000"/>
                    <a:lumOff val="35000"/>
                  </a:schemeClr>
                </a:solidFill>
                <a:latin typeface="Arial" panose="020B0604020202020204" pitchFamily="34" charset="0"/>
                <a:cs typeface="Arial" panose="020B0604020202020204" pitchFamily="34" charset="0"/>
              </a:rPr>
              <a:t>Managing director Aerospace &amp; Defence division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7" name="Conector recto 16"/>
          <p:cNvCxnSpPr/>
          <p:nvPr/>
        </p:nvCxnSpPr>
        <p:spPr>
          <a:xfrm>
            <a:off x="2728418" y="3571979"/>
            <a:ext cx="3224707" cy="3008"/>
          </a:xfrm>
          <a:prstGeom prst="line">
            <a:avLst/>
          </a:prstGeom>
          <a:ln>
            <a:solidFill>
              <a:srgbClr val="19C9C5"/>
            </a:solidFill>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3911423" y="879139"/>
            <a:ext cx="2041702" cy="187387"/>
          </a:xfrm>
          <a:prstGeom prst="rect">
            <a:avLst/>
          </a:prstGeom>
          <a:solidFill>
            <a:srgbClr val="19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9" name="CuadroTexto 18"/>
          <p:cNvSpPr txBox="1"/>
          <p:nvPr/>
        </p:nvSpPr>
        <p:spPr>
          <a:xfrm>
            <a:off x="3926903" y="879139"/>
            <a:ext cx="2127427" cy="615553"/>
          </a:xfrm>
          <a:prstGeom prst="rect">
            <a:avLst/>
          </a:prstGeom>
          <a:noFill/>
        </p:spPr>
        <p:txBody>
          <a:bodyPr wrap="square" rtlCol="0">
            <a:spAutoFit/>
          </a:bodyPr>
          <a:lstStyle/>
          <a:p>
            <a:r>
              <a:rPr lang="es-ES" sz="800" b="1" dirty="0" smtClean="0">
                <a:solidFill>
                  <a:schemeClr val="bg1"/>
                </a:solidFill>
                <a:latin typeface="Arial" panose="020B0604020202020204" pitchFamily="34" charset="0"/>
                <a:cs typeface="Arial" panose="020B0604020202020204" pitchFamily="34" charset="0"/>
              </a:rPr>
              <a:t>The main challenages ACME poses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23" name="Rectángulo 22"/>
          <p:cNvSpPr/>
          <p:nvPr/>
        </p:nvSpPr>
        <p:spPr>
          <a:xfrm>
            <a:off x="2728418" y="3797435"/>
            <a:ext cx="2218051" cy="219913"/>
          </a:xfrm>
          <a:prstGeom prst="rect">
            <a:avLst/>
          </a:prstGeom>
          <a:solidFill>
            <a:srgbClr val="19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21" name="CuadroTexto 20"/>
          <p:cNvSpPr txBox="1"/>
          <p:nvPr/>
        </p:nvSpPr>
        <p:spPr>
          <a:xfrm>
            <a:off x="2788115" y="3807751"/>
            <a:ext cx="2356112" cy="338554"/>
          </a:xfrm>
          <a:prstGeom prst="rect">
            <a:avLst/>
          </a:prstGeom>
          <a:noFill/>
        </p:spPr>
        <p:txBody>
          <a:bodyPr wrap="square" rtlCol="0">
            <a:spAutoFit/>
          </a:bodyPr>
          <a:lstStyle/>
          <a:p>
            <a:pPr lvl="0"/>
            <a:r>
              <a:rPr lang="en-US" sz="800" b="1" dirty="0" smtClean="0">
                <a:solidFill>
                  <a:prstClr val="white"/>
                </a:solidFill>
                <a:latin typeface="Arial" panose="020B0604020202020204" pitchFamily="34" charset="0"/>
                <a:cs typeface="Arial" panose="020B0604020202020204" pitchFamily="34" charset="0"/>
              </a:rPr>
              <a:t>Our </a:t>
            </a:r>
            <a:r>
              <a:rPr lang="en-US" sz="800" b="1" dirty="0">
                <a:solidFill>
                  <a:prstClr val="white"/>
                </a:solidFill>
                <a:latin typeface="Arial" panose="020B0604020202020204" pitchFamily="34" charset="0"/>
                <a:cs typeface="Arial" panose="020B0604020202020204" pitchFamily="34" charset="0"/>
              </a:rPr>
              <a:t>stategy on Alliances &amp; Partnerships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4" name="Imagen 13"/>
          <p:cNvPicPr>
            <a:picLocks noChangeAspect="1"/>
          </p:cNvPicPr>
          <p:nvPr/>
        </p:nvPicPr>
        <p:blipFill rotWithShape="1">
          <a:blip r:embed="rId2" cstate="print">
            <a:extLst>
              <a:ext uri="{28A0092B-C50C-407E-A947-70E740481C1C}">
                <a14:useLocalDpi xmlns:a14="http://schemas.microsoft.com/office/drawing/2010/main" val="0"/>
              </a:ext>
            </a:extLst>
          </a:blip>
          <a:srcRect r="1911"/>
          <a:stretch/>
        </p:blipFill>
        <p:spPr>
          <a:xfrm>
            <a:off x="2275367" y="996435"/>
            <a:ext cx="1517346" cy="2414691"/>
          </a:xfrm>
          <a:prstGeom prst="rect">
            <a:avLst/>
          </a:prstGeom>
        </p:spPr>
      </p:pic>
      <p:sp>
        <p:nvSpPr>
          <p:cNvPr id="16" name="CuadroTexto 15"/>
          <p:cNvSpPr txBox="1"/>
          <p:nvPr/>
        </p:nvSpPr>
        <p:spPr>
          <a:xfrm>
            <a:off x="3837443" y="1227006"/>
            <a:ext cx="5725691" cy="1723549"/>
          </a:xfrm>
          <a:prstGeom prst="rect">
            <a:avLst/>
          </a:prstGeom>
          <a:noFill/>
        </p:spPr>
        <p:txBody>
          <a:bodyPr wrap="square" rtlCol="0">
            <a:spAutoFit/>
          </a:bodyPr>
          <a:lstStyle/>
          <a:p>
            <a:pPr algn="just">
              <a:spcBef>
                <a:spcPts val="600"/>
              </a:spcBef>
            </a:pPr>
            <a:r>
              <a:rPr lang="en-GB" sz="800" i="1" dirty="0" smtClean="0">
                <a:solidFill>
                  <a:schemeClr val="tx1">
                    <a:lumMod val="65000"/>
                    <a:lumOff val="35000"/>
                  </a:schemeClr>
                </a:solidFill>
                <a:latin typeface="Arial" panose="020B0604020202020204" pitchFamily="34" charset="0"/>
                <a:cs typeface="Arial" panose="020B0604020202020204" pitchFamily="34" charset="0"/>
              </a:rPr>
              <a:t> ACME is a new way of working, more deliverable orientated, with a greater focus on objectives and results and with a commitment to quality that will be permanently measured with the corresponding indicators. Additionally, ACME will consolidate and reinforce the steps being taken towards working off-site and a greater autonomy on the supplier´s side. All of this will undoubtedly accentuate the added value offered by each company, demanding excellence in every step we take.</a:t>
            </a:r>
            <a:endParaRPr lang="es-ES" sz="800" i="1" dirty="0" smtClean="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GB" sz="800" i="1" dirty="0" smtClean="0">
                <a:solidFill>
                  <a:schemeClr val="tx1">
                    <a:lumMod val="65000"/>
                    <a:lumOff val="35000"/>
                  </a:schemeClr>
                </a:solidFill>
                <a:latin typeface="Arial" panose="020B0604020202020204" pitchFamily="34" charset="0"/>
                <a:cs typeface="Arial" panose="020B0604020202020204" pitchFamily="34" charset="0"/>
              </a:rPr>
              <a:t>In this setting, the main challenges we face are organizational and change management. Working with WUs that are more focused on service, managing customer needs from an international level and finding more autonomous delivery modes are aspects that we have been working on for many years in Airbus Operations for example and from which we hope to apply our experience, lessons learned and good practices to ACME.</a:t>
            </a:r>
            <a:endParaRPr lang="es-ES" sz="800" i="1" dirty="0" smtClean="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GB" sz="800" i="1" dirty="0" smtClean="0">
                <a:solidFill>
                  <a:schemeClr val="tx1">
                    <a:lumMod val="65000"/>
                    <a:lumOff val="35000"/>
                  </a:schemeClr>
                </a:solidFill>
                <a:latin typeface="Arial" panose="020B0604020202020204" pitchFamily="34" charset="0"/>
                <a:cs typeface="Arial" panose="020B0604020202020204" pitchFamily="34" charset="0"/>
              </a:rPr>
              <a:t>On the other hand, another challenge that we face is in the search for talent. In many cases the market is not capable of providing the specific knowledge required to meet the demand. ALTRAN has been working for a long time now with Internships, R&amp;D and other initiatives in an attempt to mitigate this effect</a:t>
            </a:r>
            <a:endParaRPr kumimoji="0" lang="es-ES" sz="800" b="0" i="0" u="none" strike="noStrike" kern="1200" cap="none" spc="0" normalizeH="0" baseline="0" noProof="0" dirty="0" smtClean="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1346" r="61483"/>
          <a:stretch/>
        </p:blipFill>
        <p:spPr>
          <a:xfrm>
            <a:off x="8894990" y="3797435"/>
            <a:ext cx="1886675" cy="2416198"/>
          </a:xfrm>
          <a:prstGeom prst="rect">
            <a:avLst/>
          </a:prstGeom>
        </p:spPr>
      </p:pic>
    </p:spTree>
    <p:extLst>
      <p:ext uri="{BB962C8B-B14F-4D97-AF65-F5344CB8AC3E}">
        <p14:creationId xmlns:p14="http://schemas.microsoft.com/office/powerpoint/2010/main" val="3148978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3829137" y="1108059"/>
            <a:ext cx="5725691" cy="1769715"/>
          </a:xfrm>
          <a:prstGeom prst="rect">
            <a:avLst/>
          </a:prstGeom>
          <a:noFill/>
        </p:spPr>
        <p:txBody>
          <a:bodyPr wrap="square" rtlCol="0">
            <a:spAutoFit/>
          </a:bodyPr>
          <a:lstStyle/>
          <a:p>
            <a:pPr algn="just">
              <a:spcBef>
                <a:spcPts val="600"/>
              </a:spcBef>
            </a:pPr>
            <a:r>
              <a:rPr lang="en-US" sz="800" i="1" dirty="0" smtClean="0">
                <a:solidFill>
                  <a:schemeClr val="tx1">
                    <a:lumMod val="65000"/>
                    <a:lumOff val="35000"/>
                  </a:schemeClr>
                </a:solidFill>
                <a:latin typeface="Arial" panose="020B0604020202020204" pitchFamily="34" charset="0"/>
                <a:cs typeface="Arial" panose="020B0604020202020204" pitchFamily="34" charset="0"/>
              </a:rPr>
              <a:t>First Deliver, this is the first and main goal of ALTRAN for this new contract. Everything else is a strategy or means to achieve it. We can never compromise this key parameter.</a:t>
            </a:r>
            <a:endParaRPr lang="es-ES" sz="800" i="1" dirty="0" smtClean="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US" sz="800" i="1" dirty="0" smtClean="0">
                <a:solidFill>
                  <a:schemeClr val="tx1">
                    <a:lumMod val="65000"/>
                    <a:lumOff val="35000"/>
                  </a:schemeClr>
                </a:solidFill>
                <a:latin typeface="Arial" panose="020B0604020202020204" pitchFamily="34" charset="0"/>
                <a:cs typeface="Arial" panose="020B0604020202020204" pitchFamily="34" charset="0"/>
              </a:rPr>
              <a:t>Beyond this we work towards offering more complete solutions, End to End, so that we consolidate the trust of our current customers, extend our footprint where we are not today and improve our on-going services. </a:t>
            </a:r>
            <a:r>
              <a:rPr lang="es-ES" sz="800" i="1" dirty="0" smtClean="0">
                <a:solidFill>
                  <a:schemeClr val="tx1">
                    <a:lumMod val="65000"/>
                    <a:lumOff val="35000"/>
                  </a:schemeClr>
                </a:solidFill>
                <a:latin typeface="Arial" panose="020B0604020202020204" pitchFamily="34" charset="0"/>
                <a:cs typeface="Arial" panose="020B0604020202020204" pitchFamily="34" charset="0"/>
              </a:rPr>
              <a:t>.</a:t>
            </a:r>
            <a:r>
              <a:rPr lang="en-US" sz="800" i="1" dirty="0" smtClean="0">
                <a:solidFill>
                  <a:schemeClr val="tx1">
                    <a:lumMod val="65000"/>
                    <a:lumOff val="35000"/>
                  </a:schemeClr>
                </a:solidFill>
                <a:latin typeface="Arial" panose="020B0604020202020204" pitchFamily="34" charset="0"/>
                <a:cs typeface="Arial" panose="020B0604020202020204" pitchFamily="34" charset="0"/>
              </a:rPr>
              <a:t>For this we work every day to create customized solutions such as Critical SW, Cybersecurity and consolidate others such as the most established of System Integration or SW development or the most recent in Analytics or Innovation &amp; Design.</a:t>
            </a:r>
            <a:endParaRPr lang="es-ES" sz="800" i="1" dirty="0" smtClean="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US" sz="800" i="1" dirty="0" smtClean="0">
                <a:solidFill>
                  <a:schemeClr val="tx1">
                    <a:lumMod val="65000"/>
                    <a:lumOff val="35000"/>
                  </a:schemeClr>
                </a:solidFill>
                <a:latin typeface="Arial" panose="020B0604020202020204" pitchFamily="34" charset="0"/>
                <a:cs typeface="Arial" panose="020B0604020202020204" pitchFamily="34" charset="0"/>
              </a:rPr>
              <a:t>We are a very large company, with great capacity, that structures its moving parts in such a way as to offer real added value to our customers. A great machine that on the other hand only sustains itself with GROWTH and therefore must be and will be another key objective of ALTRAN within the ACME.                  </a:t>
            </a:r>
            <a:endParaRPr lang="es-ES" sz="800" i="1" dirty="0" smtClean="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US" sz="800" i="1" dirty="0" smtClean="0">
                <a:solidFill>
                  <a:schemeClr val="tx1">
                    <a:lumMod val="65000"/>
                    <a:lumOff val="35000"/>
                  </a:schemeClr>
                </a:solidFill>
                <a:latin typeface="Arial" panose="020B0604020202020204" pitchFamily="34" charset="0"/>
                <a:cs typeface="Arial" panose="020B0604020202020204" pitchFamily="34" charset="0"/>
              </a:rPr>
              <a:t>In short, we want to become the principal and preferred partner for any Airbus DS activity within ACME.</a:t>
            </a:r>
            <a:endParaRPr lang="es-ES" sz="800" i="1" dirty="0" smtClean="0">
              <a:solidFill>
                <a:schemeClr val="tx1">
                  <a:lumMod val="65000"/>
                  <a:lumOff val="35000"/>
                </a:schemeClr>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600"/>
              </a:spcBef>
              <a:spcAft>
                <a:spcPts val="0"/>
              </a:spcAft>
              <a:buClrTx/>
              <a:buSzTx/>
              <a:buFontTx/>
              <a:buNone/>
              <a:tabLst/>
              <a:defRPr/>
            </a:pPr>
            <a:endParaRPr kumimoji="0" lang="es-ES" sz="900" b="0" i="0" u="none" strike="noStrike" kern="1200" cap="none" spc="0" normalizeH="0" baseline="0" noProof="0" dirty="0" smtClean="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7" name="CuadroTexto 6"/>
          <p:cNvSpPr txBox="1"/>
          <p:nvPr/>
        </p:nvSpPr>
        <p:spPr>
          <a:xfrm>
            <a:off x="3829137" y="2894417"/>
            <a:ext cx="3838074" cy="461665"/>
          </a:xfrm>
          <a:prstGeom prst="rect">
            <a:avLst/>
          </a:prstGeom>
          <a:noFill/>
        </p:spPr>
        <p:txBody>
          <a:bodyPr wrap="square" rtlCol="0">
            <a:spAutoFit/>
          </a:bodyPr>
          <a:lstStyle/>
          <a:p>
            <a:pPr lvl="0"/>
            <a:r>
              <a:rPr lang="en-US" sz="800" b="1" dirty="0" smtClean="0">
                <a:solidFill>
                  <a:srgbClr val="19C9C5"/>
                </a:solidFill>
                <a:latin typeface="Arial" panose="020B0604020202020204" pitchFamily="34" charset="0"/>
                <a:cs typeface="Arial" panose="020B0604020202020204" pitchFamily="34" charset="0"/>
              </a:rPr>
              <a:t>GERMAN </a:t>
            </a:r>
            <a:r>
              <a:rPr lang="en-US" sz="800" b="1" dirty="0">
                <a:solidFill>
                  <a:srgbClr val="19C9C5"/>
                </a:solidFill>
                <a:latin typeface="Arial" panose="020B0604020202020204" pitchFamily="34" charset="0"/>
                <a:cs typeface="Arial" panose="020B0604020202020204" pitchFamily="34" charset="0"/>
              </a:rPr>
              <a:t>BARBERO </a:t>
            </a:r>
            <a:endParaRPr lang="en-US" sz="800" b="1" dirty="0" smtClean="0">
              <a:solidFill>
                <a:srgbClr val="19C9C5"/>
              </a:solidFill>
              <a:latin typeface="Arial" panose="020B0604020202020204" pitchFamily="34" charset="0"/>
              <a:cs typeface="Arial" panose="020B0604020202020204" pitchFamily="34" charset="0"/>
            </a:endParaRPr>
          </a:p>
          <a:p>
            <a:pPr lvl="0"/>
            <a:r>
              <a:rPr lang="en-US" sz="800" b="1" dirty="0" smtClean="0">
                <a:solidFill>
                  <a:schemeClr val="tx1">
                    <a:lumMod val="65000"/>
                    <a:lumOff val="35000"/>
                  </a:schemeClr>
                </a:solidFill>
                <a:latin typeface="Arial" panose="020B0604020202020204" pitchFamily="34" charset="0"/>
                <a:cs typeface="Arial" panose="020B0604020202020204" pitchFamily="34" charset="0"/>
              </a:rPr>
              <a:t>Business Director Spain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uadroTexto 7"/>
          <p:cNvSpPr txBox="1"/>
          <p:nvPr/>
        </p:nvSpPr>
        <p:spPr>
          <a:xfrm>
            <a:off x="2634503" y="4190057"/>
            <a:ext cx="5915590" cy="1231106"/>
          </a:xfrm>
          <a:prstGeom prst="rect">
            <a:avLst/>
          </a:prstGeom>
          <a:noFill/>
        </p:spPr>
        <p:txBody>
          <a:bodyPr wrap="square" rtlCol="0">
            <a:spAutoFit/>
          </a:bodyPr>
          <a:lstStyle/>
          <a:p>
            <a:pPr lvl="0" algn="just">
              <a:spcBef>
                <a:spcPts val="600"/>
              </a:spcBef>
            </a:pPr>
            <a:r>
              <a:rPr lang="en-US" sz="800" i="1" dirty="0" smtClean="0">
                <a:solidFill>
                  <a:prstClr val="black">
                    <a:lumMod val="65000"/>
                    <a:lumOff val="35000"/>
                  </a:prstClr>
                </a:solidFill>
                <a:latin typeface="Arial" panose="020B0604020202020204" pitchFamily="34" charset="0"/>
                <a:cs typeface="Arial" panose="020B0604020202020204" pitchFamily="34" charset="0"/>
              </a:rPr>
              <a:t>If </a:t>
            </a:r>
            <a:r>
              <a:rPr lang="en-US" sz="800" i="1" dirty="0">
                <a:solidFill>
                  <a:prstClr val="black">
                    <a:lumMod val="65000"/>
                    <a:lumOff val="35000"/>
                  </a:prstClr>
                </a:solidFill>
                <a:latin typeface="Arial" panose="020B0604020202020204" pitchFamily="34" charset="0"/>
                <a:cs typeface="Arial" panose="020B0604020202020204" pitchFamily="34" charset="0"/>
              </a:rPr>
              <a:t>I had to define aspects in which we believe and that I consider characterize us and therefore will be offered to Airbus DS in the coming years, they are commitment, flexibility and professionalism. ALTRAN is aligned with Airbus DS in the strategy it sets at all times.</a:t>
            </a:r>
          </a:p>
          <a:p>
            <a:pPr lvl="0" algn="just">
              <a:spcBef>
                <a:spcPts val="600"/>
              </a:spcBef>
            </a:pPr>
            <a:r>
              <a:rPr lang="en-US" sz="800" i="1" dirty="0" smtClean="0">
                <a:solidFill>
                  <a:prstClr val="black">
                    <a:lumMod val="65000"/>
                    <a:lumOff val="35000"/>
                  </a:prstClr>
                </a:solidFill>
                <a:latin typeface="Arial" panose="020B0604020202020204" pitchFamily="34" charset="0"/>
                <a:cs typeface="Arial" panose="020B0604020202020204" pitchFamily="34" charset="0"/>
              </a:rPr>
              <a:t>We </a:t>
            </a:r>
            <a:r>
              <a:rPr lang="en-US" sz="800" i="1" dirty="0">
                <a:solidFill>
                  <a:prstClr val="black">
                    <a:lumMod val="65000"/>
                    <a:lumOff val="35000"/>
                  </a:prstClr>
                </a:solidFill>
                <a:latin typeface="Arial" panose="020B0604020202020204" pitchFamily="34" charset="0"/>
                <a:cs typeface="Arial" panose="020B0604020202020204" pitchFamily="34" charset="0"/>
              </a:rPr>
              <a:t>offer our experience for transnational collaborations, our extensive portfolio of expertise with our WCCs such as analytics or Innovation &amp; Design, our skills development initiatives, and why not our best practices and lessons learnt regarding WUs catalogue management.</a:t>
            </a:r>
          </a:p>
          <a:p>
            <a:pPr lvl="0" algn="just">
              <a:spcBef>
                <a:spcPts val="600"/>
              </a:spcBef>
            </a:pPr>
            <a:r>
              <a:rPr lang="en-US" sz="800" i="1" dirty="0">
                <a:solidFill>
                  <a:prstClr val="black">
                    <a:lumMod val="65000"/>
                    <a:lumOff val="35000"/>
                  </a:prstClr>
                </a:solidFill>
                <a:latin typeface="Arial" panose="020B0604020202020204" pitchFamily="34" charset="0"/>
                <a:cs typeface="Arial" panose="020B0604020202020204" pitchFamily="34" charset="0"/>
              </a:rPr>
              <a:t>In Addition our Client knowledge allows us to be another defender of the Golden Rules, building fruitful and trustworthy relationships around Ethics and Compliance</a:t>
            </a:r>
            <a:endParaRPr kumimoji="0" lang="es-ES" sz="1100" b="0" i="0" u="none" strike="noStrike" kern="1200" cap="none" spc="0" normalizeH="0" baseline="0" noProof="0" dirty="0" smtClean="0">
              <a:ln>
                <a:noFill/>
              </a:ln>
              <a:solidFill>
                <a:prstClr val="black"/>
              </a:solidFill>
              <a:effectLst/>
              <a:uLnTx/>
              <a:uFillTx/>
              <a:latin typeface="Sitka Text" panose="02000505000000020004" pitchFamily="2" charset="0"/>
              <a:ea typeface="+mn-ea"/>
              <a:cs typeface="+mn-cs"/>
            </a:endParaRPr>
          </a:p>
        </p:txBody>
      </p:sp>
      <p:sp>
        <p:nvSpPr>
          <p:cNvPr id="9" name="CuadroTexto 8"/>
          <p:cNvSpPr txBox="1"/>
          <p:nvPr/>
        </p:nvSpPr>
        <p:spPr>
          <a:xfrm>
            <a:off x="3829137" y="5641363"/>
            <a:ext cx="4531057" cy="5693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white"/>
                </a:solidFill>
                <a:effectLst/>
                <a:uLnTx/>
                <a:uFillTx/>
                <a:latin typeface="Sitka Text" panose="02000505000000020004" pitchFamily="2" charset="0"/>
                <a:ea typeface="+mn-ea"/>
                <a:cs typeface="Arial" panose="020B0604020202020204" pitchFamily="34" charset="0"/>
              </a:rPr>
              <a:t>ALBERTO REGUERA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white"/>
                </a:solidFill>
                <a:effectLst/>
                <a:uLnTx/>
                <a:uFillTx/>
                <a:latin typeface="Sitka Text" panose="02000505000000020004" pitchFamily="2" charset="0"/>
                <a:ea typeface="+mn-ea"/>
                <a:cs typeface="Arial" panose="020B0604020202020204" pitchFamily="34" charset="0"/>
              </a:rPr>
              <a:t>Global Account Manager for Airbus 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1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15" name="CuadroTexto 14"/>
          <p:cNvSpPr txBox="1"/>
          <p:nvPr/>
        </p:nvSpPr>
        <p:spPr>
          <a:xfrm>
            <a:off x="2634503" y="5581699"/>
            <a:ext cx="3838074" cy="600164"/>
          </a:xfrm>
          <a:prstGeom prst="rect">
            <a:avLst/>
          </a:prstGeom>
          <a:noFill/>
        </p:spPr>
        <p:txBody>
          <a:bodyPr wrap="square" rtlCol="0">
            <a:spAutoFit/>
          </a:bodyPr>
          <a:lstStyle/>
          <a:p>
            <a:pPr lvl="0"/>
            <a:r>
              <a:rPr lang="en-US" sz="800" b="1" dirty="0" smtClean="0">
                <a:solidFill>
                  <a:srgbClr val="19C9C5"/>
                </a:solidFill>
                <a:latin typeface="Arial" panose="020B0604020202020204" pitchFamily="34" charset="0"/>
                <a:cs typeface="Arial" panose="020B0604020202020204" pitchFamily="34" charset="0"/>
              </a:rPr>
              <a:t>JUAN BETHANCOUR</a:t>
            </a:r>
          </a:p>
          <a:p>
            <a:r>
              <a:rPr lang="en-US" sz="800" b="1" dirty="0" smtClean="0">
                <a:solidFill>
                  <a:schemeClr val="tx1">
                    <a:lumMod val="65000"/>
                    <a:lumOff val="35000"/>
                  </a:schemeClr>
                </a:solidFill>
              </a:rPr>
              <a:t>Business Director Germany</a:t>
            </a:r>
          </a:p>
          <a:p>
            <a:pPr lvl="0"/>
            <a:r>
              <a:rPr lang="en-US" sz="800" b="1" dirty="0" smtClean="0">
                <a:solidFill>
                  <a:srgbClr val="19C9C5"/>
                </a:solidFill>
                <a:latin typeface="Arial" panose="020B0604020202020204" pitchFamily="34" charset="0"/>
                <a:cs typeface="Arial" panose="020B0604020202020204" pitchFamily="34" charset="0"/>
              </a:rPr>
              <a:t> </a:t>
            </a:r>
          </a:p>
          <a:p>
            <a:pPr lvl="0"/>
            <a:endParaRPr kumimoji="0" lang="es-ES" sz="9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7" name="Conector recto 16"/>
          <p:cNvCxnSpPr/>
          <p:nvPr/>
        </p:nvCxnSpPr>
        <p:spPr>
          <a:xfrm>
            <a:off x="2728418" y="3497548"/>
            <a:ext cx="3224707" cy="3008"/>
          </a:xfrm>
          <a:prstGeom prst="line">
            <a:avLst/>
          </a:prstGeom>
          <a:ln>
            <a:solidFill>
              <a:srgbClr val="19C9C5"/>
            </a:solidFill>
          </a:ln>
        </p:spPr>
        <p:style>
          <a:lnRef idx="1">
            <a:schemeClr val="accent1"/>
          </a:lnRef>
          <a:fillRef idx="0">
            <a:schemeClr val="accent1"/>
          </a:fillRef>
          <a:effectRef idx="0">
            <a:schemeClr val="accent1"/>
          </a:effectRef>
          <a:fontRef idx="minor">
            <a:schemeClr val="tx1"/>
          </a:fontRef>
        </p:style>
      </p:cxnSp>
      <p:sp>
        <p:nvSpPr>
          <p:cNvPr id="20" name="Rectángulo 19"/>
          <p:cNvSpPr/>
          <p:nvPr/>
        </p:nvSpPr>
        <p:spPr>
          <a:xfrm>
            <a:off x="3911424" y="865844"/>
            <a:ext cx="2479852" cy="188672"/>
          </a:xfrm>
          <a:prstGeom prst="rect">
            <a:avLst/>
          </a:prstGeom>
          <a:solidFill>
            <a:srgbClr val="19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9" name="CuadroTexto 18"/>
          <p:cNvSpPr txBox="1"/>
          <p:nvPr/>
        </p:nvSpPr>
        <p:spPr>
          <a:xfrm>
            <a:off x="3911423" y="865844"/>
            <a:ext cx="2479852" cy="338554"/>
          </a:xfrm>
          <a:prstGeom prst="rect">
            <a:avLst/>
          </a:prstGeom>
          <a:noFill/>
        </p:spPr>
        <p:txBody>
          <a:bodyPr wrap="square" rtlCol="0">
            <a:spAutoFit/>
          </a:bodyPr>
          <a:lstStyle/>
          <a:p>
            <a:pPr lvl="0"/>
            <a:r>
              <a:rPr lang="en-US" sz="800" b="1" dirty="0" smtClean="0">
                <a:solidFill>
                  <a:prstClr val="white"/>
                </a:solidFill>
                <a:latin typeface="Arial" panose="020B0604020202020204" pitchFamily="34" charset="0"/>
                <a:cs typeface="Arial" panose="020B0604020202020204" pitchFamily="34" charset="0"/>
              </a:rPr>
              <a:t>ALTRAN´s </a:t>
            </a:r>
            <a:r>
              <a:rPr lang="en-US" sz="800" b="1" dirty="0">
                <a:solidFill>
                  <a:prstClr val="white"/>
                </a:solidFill>
                <a:latin typeface="Arial" panose="020B0604020202020204" pitchFamily="34" charset="0"/>
                <a:cs typeface="Arial" panose="020B0604020202020204" pitchFamily="34" charset="0"/>
              </a:rPr>
              <a:t>main objectives for this new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Rectángulo 22"/>
          <p:cNvSpPr/>
          <p:nvPr/>
        </p:nvSpPr>
        <p:spPr>
          <a:xfrm>
            <a:off x="2728418" y="3797435"/>
            <a:ext cx="2218051" cy="219913"/>
          </a:xfrm>
          <a:prstGeom prst="rect">
            <a:avLst/>
          </a:prstGeom>
          <a:solidFill>
            <a:srgbClr val="19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21" name="CuadroTexto 20"/>
          <p:cNvSpPr txBox="1"/>
          <p:nvPr/>
        </p:nvSpPr>
        <p:spPr>
          <a:xfrm>
            <a:off x="2788115" y="3807751"/>
            <a:ext cx="2356112" cy="461665"/>
          </a:xfrm>
          <a:prstGeom prst="rect">
            <a:avLst/>
          </a:prstGeom>
          <a:noFill/>
        </p:spPr>
        <p:txBody>
          <a:bodyPr wrap="square" rtlCol="0">
            <a:spAutoFit/>
          </a:bodyPr>
          <a:lstStyle/>
          <a:p>
            <a:pPr lvl="0"/>
            <a:r>
              <a:rPr lang="en-US" sz="800" b="1" dirty="0" smtClean="0">
                <a:solidFill>
                  <a:prstClr val="white"/>
                </a:solidFill>
                <a:latin typeface="Arial" panose="020B0604020202020204" pitchFamily="34" charset="0"/>
                <a:cs typeface="Arial" panose="020B0604020202020204" pitchFamily="34" charset="0"/>
              </a:rPr>
              <a:t>What </a:t>
            </a:r>
            <a:r>
              <a:rPr lang="en-US" sz="800" b="1" dirty="0">
                <a:solidFill>
                  <a:prstClr val="white"/>
                </a:solidFill>
                <a:latin typeface="Arial" panose="020B0604020202020204" pitchFamily="34" charset="0"/>
                <a:cs typeface="Arial" panose="020B0604020202020204" pitchFamily="34" charset="0"/>
              </a:rPr>
              <a:t>ALTRAN offers for the ACME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b="21343"/>
          <a:stretch/>
        </p:blipFill>
        <p:spPr>
          <a:xfrm>
            <a:off x="2023806" y="749339"/>
            <a:ext cx="1768966" cy="2409972"/>
          </a:xfrm>
          <a:prstGeom prst="rect">
            <a:avLst/>
          </a:prstGeom>
        </p:spPr>
      </p:pic>
    </p:spTree>
    <p:extLst>
      <p:ext uri="{BB962C8B-B14F-4D97-AF65-F5344CB8AC3E}">
        <p14:creationId xmlns:p14="http://schemas.microsoft.com/office/powerpoint/2010/main" val="2436037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3638750" y="1635368"/>
            <a:ext cx="5725691" cy="1446550"/>
          </a:xfrm>
          <a:prstGeom prst="rect">
            <a:avLst/>
          </a:prstGeom>
          <a:noFill/>
        </p:spPr>
        <p:txBody>
          <a:bodyPr wrap="square" rtlCol="0">
            <a:spAutoFit/>
          </a:bodyPr>
          <a:lstStyle/>
          <a:p>
            <a:pPr algn="just">
              <a:spcBef>
                <a:spcPts val="600"/>
              </a:spcBef>
            </a:pPr>
            <a:r>
              <a:rPr lang="en-GB" sz="800" i="1" dirty="0" smtClean="0">
                <a:solidFill>
                  <a:schemeClr val="tx1">
                    <a:lumMod val="65000"/>
                    <a:lumOff val="35000"/>
                  </a:schemeClr>
                </a:solidFill>
                <a:latin typeface="Arial" panose="020B0604020202020204" pitchFamily="34" charset="0"/>
                <a:cs typeface="Arial" panose="020B0604020202020204" pitchFamily="34" charset="0"/>
              </a:rPr>
              <a:t>As head of the Operations team, I would firstly want to look at the KPIs of each ACME service. I would like to see that each one is at its maximum potential, which means that our "First Deliver" goal has been achieved on time and with quality.</a:t>
            </a:r>
            <a:endParaRPr lang="es-ES" sz="800" i="1" dirty="0" smtClean="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GB" sz="800" i="1" dirty="0" smtClean="0">
                <a:solidFill>
                  <a:schemeClr val="tx1">
                    <a:lumMod val="65000"/>
                    <a:lumOff val="35000"/>
                  </a:schemeClr>
                </a:solidFill>
                <a:latin typeface="Arial" panose="020B0604020202020204" pitchFamily="34" charset="0"/>
                <a:cs typeface="Arial" panose="020B0604020202020204" pitchFamily="34" charset="0"/>
              </a:rPr>
              <a:t>I would also like to see industrialization in our processes in order to be more efficient, so as to work as a real "Deliverable Factory" with greater autonomy and less need for client involvement. We have been working on this concept for some time now in the areas where it has been possible, trying to apply these practices for other clients such as Airbus Operations.</a:t>
            </a:r>
            <a:endParaRPr lang="es-ES" sz="800" i="1" dirty="0" smtClean="0">
              <a:solidFill>
                <a:schemeClr val="tx1">
                  <a:lumMod val="65000"/>
                  <a:lumOff val="35000"/>
                </a:schemeClr>
              </a:solidFill>
              <a:latin typeface="Arial" panose="020B0604020202020204" pitchFamily="34" charset="0"/>
              <a:cs typeface="Arial" panose="020B0604020202020204" pitchFamily="34" charset="0"/>
            </a:endParaRPr>
          </a:p>
          <a:p>
            <a:pPr algn="just">
              <a:spcBef>
                <a:spcPts val="600"/>
              </a:spcBef>
            </a:pPr>
            <a:r>
              <a:rPr lang="en-GB" sz="800" i="1" dirty="0" smtClean="0">
                <a:solidFill>
                  <a:schemeClr val="tx1">
                    <a:lumMod val="65000"/>
                    <a:lumOff val="35000"/>
                  </a:schemeClr>
                </a:solidFill>
                <a:latin typeface="Arial" panose="020B0604020202020204" pitchFamily="34" charset="0"/>
                <a:cs typeface="Arial" panose="020B0604020202020204" pitchFamily="34" charset="0"/>
              </a:rPr>
              <a:t>And of course I would love to see motivated teams that are continually striving for improvement, which characterizes the entire ALTRAN team.</a:t>
            </a:r>
            <a:endParaRPr lang="es-ES" sz="800" i="1" dirty="0" smtClean="0">
              <a:solidFill>
                <a:schemeClr val="tx1">
                  <a:lumMod val="65000"/>
                  <a:lumOff val="35000"/>
                </a:schemeClr>
              </a:solidFill>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600"/>
              </a:spcBef>
              <a:spcAft>
                <a:spcPts val="0"/>
              </a:spcAft>
              <a:buClrTx/>
              <a:buSzTx/>
              <a:buFontTx/>
              <a:buNone/>
              <a:tabLst/>
              <a:defRPr/>
            </a:pPr>
            <a:endParaRPr kumimoji="0" lang="es-ES" sz="900" b="0" i="0" u="none" strike="noStrike" kern="1200" cap="none" spc="0" normalizeH="0" baseline="0" noProof="0" dirty="0" smtClean="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7" name="CuadroTexto 6"/>
          <p:cNvSpPr txBox="1"/>
          <p:nvPr/>
        </p:nvSpPr>
        <p:spPr>
          <a:xfrm>
            <a:off x="3624871" y="3363648"/>
            <a:ext cx="3838074" cy="338554"/>
          </a:xfrm>
          <a:prstGeom prst="rect">
            <a:avLst/>
          </a:prstGeom>
          <a:noFill/>
        </p:spPr>
        <p:txBody>
          <a:bodyPr wrap="square" rtlCol="0">
            <a:spAutoFit/>
          </a:bodyPr>
          <a:lstStyle/>
          <a:p>
            <a:pPr lvl="0"/>
            <a:r>
              <a:rPr lang="en-US" sz="800" b="1" dirty="0" smtClean="0">
                <a:solidFill>
                  <a:srgbClr val="19C9C5"/>
                </a:solidFill>
                <a:latin typeface="Arial" panose="020B0604020202020204" pitchFamily="34" charset="0"/>
                <a:cs typeface="Arial" panose="020B0604020202020204" pitchFamily="34" charset="0"/>
              </a:rPr>
              <a:t>EVA </a:t>
            </a:r>
            <a:r>
              <a:rPr lang="en-US" sz="800" b="1" dirty="0">
                <a:solidFill>
                  <a:srgbClr val="19C9C5"/>
                </a:solidFill>
                <a:latin typeface="Arial" panose="020B0604020202020204" pitchFamily="34" charset="0"/>
                <a:cs typeface="Arial" panose="020B0604020202020204" pitchFamily="34" charset="0"/>
              </a:rPr>
              <a:t>CESTEROS </a:t>
            </a:r>
            <a:endParaRPr lang="en-US" sz="800" b="1" dirty="0" smtClean="0">
              <a:solidFill>
                <a:srgbClr val="19C9C5"/>
              </a:solidFill>
              <a:latin typeface="Arial" panose="020B0604020202020204" pitchFamily="34" charset="0"/>
              <a:cs typeface="Arial" panose="020B0604020202020204" pitchFamily="34" charset="0"/>
            </a:endParaRPr>
          </a:p>
          <a:p>
            <a:pPr lvl="0"/>
            <a:r>
              <a:rPr lang="en-US" sz="800" b="1" dirty="0" smtClean="0">
                <a:solidFill>
                  <a:prstClr val="black">
                    <a:lumMod val="65000"/>
                    <a:lumOff val="35000"/>
                  </a:prstClr>
                </a:solidFill>
                <a:latin typeface="Arial" panose="020B0604020202020204" pitchFamily="34" charset="0"/>
                <a:cs typeface="Arial" panose="020B0604020202020204" pitchFamily="34" charset="0"/>
              </a:rPr>
              <a:t>Operations </a:t>
            </a:r>
            <a:r>
              <a:rPr lang="en-US" sz="800" b="1" dirty="0">
                <a:solidFill>
                  <a:prstClr val="black">
                    <a:lumMod val="65000"/>
                    <a:lumOff val="35000"/>
                  </a:prstClr>
                </a:solidFill>
                <a:latin typeface="Arial" panose="020B0604020202020204" pitchFamily="34" charset="0"/>
                <a:cs typeface="Arial" panose="020B0604020202020204" pitchFamily="34" charset="0"/>
              </a:rPr>
              <a:t>Director</a:t>
            </a:r>
            <a:endParaRPr kumimoji="0" lang="es-ES" sz="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CuadroTexto 8"/>
          <p:cNvSpPr txBox="1"/>
          <p:nvPr/>
        </p:nvSpPr>
        <p:spPr>
          <a:xfrm>
            <a:off x="3829137" y="5641363"/>
            <a:ext cx="4531057" cy="5693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white"/>
                </a:solidFill>
                <a:effectLst/>
                <a:uLnTx/>
                <a:uFillTx/>
                <a:latin typeface="Sitka Text" panose="02000505000000020004" pitchFamily="2" charset="0"/>
                <a:ea typeface="+mn-ea"/>
                <a:cs typeface="Arial" panose="020B0604020202020204" pitchFamily="34" charset="0"/>
              </a:rPr>
              <a:t>ALBERTO REGUERA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white"/>
                </a:solidFill>
                <a:effectLst/>
                <a:uLnTx/>
                <a:uFillTx/>
                <a:latin typeface="Sitka Text" panose="02000505000000020004" pitchFamily="2" charset="0"/>
                <a:ea typeface="+mn-ea"/>
                <a:cs typeface="Arial" panose="020B0604020202020204" pitchFamily="34" charset="0"/>
              </a:rPr>
              <a:t>Global Account Manager for Airbus 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1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p:txBody>
      </p:sp>
      <p:sp>
        <p:nvSpPr>
          <p:cNvPr id="20" name="Rectángulo 19"/>
          <p:cNvSpPr/>
          <p:nvPr/>
        </p:nvSpPr>
        <p:spPr>
          <a:xfrm>
            <a:off x="3707157" y="1315844"/>
            <a:ext cx="1696897" cy="219913"/>
          </a:xfrm>
          <a:prstGeom prst="rect">
            <a:avLst/>
          </a:prstGeom>
          <a:solidFill>
            <a:srgbClr val="19C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9" name="CuadroTexto 18"/>
          <p:cNvSpPr txBox="1"/>
          <p:nvPr/>
        </p:nvSpPr>
        <p:spPr>
          <a:xfrm>
            <a:off x="3638750" y="1315844"/>
            <a:ext cx="1646653" cy="492443"/>
          </a:xfrm>
          <a:prstGeom prst="rect">
            <a:avLst/>
          </a:prstGeom>
          <a:noFill/>
        </p:spPr>
        <p:txBody>
          <a:bodyPr wrap="square" rtlCol="0">
            <a:spAutoFit/>
          </a:bodyPr>
          <a:lstStyle/>
          <a:p>
            <a:pPr lvl="0"/>
            <a:r>
              <a:rPr lang="en-US" sz="800" b="1" dirty="0" smtClean="0">
                <a:solidFill>
                  <a:prstClr val="white"/>
                </a:solidFill>
                <a:latin typeface="Arial" panose="020B0604020202020204" pitchFamily="34" charset="0"/>
                <a:cs typeface="Arial" panose="020B0604020202020204" pitchFamily="34" charset="0"/>
              </a:rPr>
              <a:t>Our </a:t>
            </a:r>
            <a:r>
              <a:rPr lang="en-US" sz="800" b="1" dirty="0">
                <a:solidFill>
                  <a:prstClr val="white"/>
                </a:solidFill>
                <a:latin typeface="Arial" panose="020B0604020202020204" pitchFamily="34" charset="0"/>
                <a:cs typeface="Arial" panose="020B0604020202020204" pitchFamily="34" charset="0"/>
              </a:rPr>
              <a:t>footprint after this period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t="2" b="23017"/>
          <a:stretch/>
        </p:blipFill>
        <p:spPr>
          <a:xfrm>
            <a:off x="2047340" y="1315844"/>
            <a:ext cx="1541166" cy="2347209"/>
          </a:xfrm>
          <a:prstGeom prst="rect">
            <a:avLst/>
          </a:prstGeom>
        </p:spPr>
      </p:pic>
    </p:spTree>
    <p:extLst>
      <p:ext uri="{BB962C8B-B14F-4D97-AF65-F5344CB8AC3E}">
        <p14:creationId xmlns:p14="http://schemas.microsoft.com/office/powerpoint/2010/main" val="4109004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p:cNvSpPr>
            <a:spLocks noGrp="1"/>
          </p:cNvSpPr>
          <p:nvPr>
            <p:ph type="sldNum" sz="quarter" idx="12"/>
          </p:nvPr>
        </p:nvSpPr>
        <p:spPr>
          <a:xfrm>
            <a:off x="1" y="6463032"/>
            <a:ext cx="533400" cy="164097"/>
          </a:xfrm>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79C82094-9911-AE45-B710-B75E4CB13BFB}" type="slidenum">
              <a:rPr kumimoji="0" lang="fr-FR" sz="1067" b="0" i="0" u="none" strike="noStrike" kern="1200" cap="none" spc="0" normalizeH="0" baseline="0" noProof="0" smtClean="0">
                <a:ln>
                  <a:noFill/>
                </a:ln>
                <a:solidFill>
                  <a:srgbClr val="FFFFFF">
                    <a:lumMod val="65000"/>
                  </a:srgbClr>
                </a:solidFill>
                <a:effectLst/>
                <a:uLnTx/>
                <a:uFillTx/>
                <a:latin typeface="Arial" charset="0"/>
                <a:cs typeface="Arial" charset="0"/>
              </a:rPr>
              <a:pPr marL="0" marR="0" lvl="0" indent="0" algn="l" defTabSz="1219170" rtl="0" eaLnBrk="1" fontAlgn="auto" latinLnBrk="0" hangingPunct="1">
                <a:lnSpc>
                  <a:spcPct val="100000"/>
                </a:lnSpc>
                <a:spcBef>
                  <a:spcPts val="0"/>
                </a:spcBef>
                <a:spcAft>
                  <a:spcPts val="0"/>
                </a:spcAft>
                <a:buClrTx/>
                <a:buSzTx/>
                <a:buFontTx/>
                <a:buNone/>
                <a:tabLst/>
                <a:defRPr/>
              </a:pPr>
              <a:t>27</a:t>
            </a:fld>
            <a:endParaRPr kumimoji="0" lang="fr-FR" sz="1067" b="0" i="0" u="none" strike="noStrike" kern="1200" cap="none" spc="0" normalizeH="0" baseline="0" noProof="0" dirty="0">
              <a:ln>
                <a:noFill/>
              </a:ln>
              <a:solidFill>
                <a:srgbClr val="FFFFFF">
                  <a:lumMod val="65000"/>
                </a:srgbClr>
              </a:solidFill>
              <a:effectLst/>
              <a:uLnTx/>
              <a:uFillTx/>
              <a:latin typeface="Arial" charset="0"/>
              <a:cs typeface="Arial" charset="0"/>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6" name="Rectángulo 5"/>
          <p:cNvSpPr/>
          <p:nvPr/>
        </p:nvSpPr>
        <p:spPr>
          <a:xfrm>
            <a:off x="-18330" y="16330"/>
            <a:ext cx="12192001" cy="6858000"/>
          </a:xfrm>
          <a:prstGeom prst="rect">
            <a:avLst/>
          </a:prstGeom>
          <a:solidFill>
            <a:srgbClr val="001132">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bject 5"/>
          <p:cNvSpPr/>
          <p:nvPr/>
        </p:nvSpPr>
        <p:spPr>
          <a:xfrm>
            <a:off x="266701" y="290052"/>
            <a:ext cx="1080134" cy="259461"/>
          </a:xfrm>
          <a:prstGeom prst="rect">
            <a:avLst/>
          </a:prstGeom>
          <a:blipFill>
            <a:blip r:embed="rId3" cstate="print"/>
            <a:stretch>
              <a:fillRect/>
            </a:stretch>
          </a:blipFill>
        </p:spPr>
        <p:txBody>
          <a:bodyPr wrap="square" lIns="0" tIns="0" rIns="0" bIns="0" rtlCol="0"/>
          <a:lstStyle/>
          <a:p>
            <a:pPr defTabSz="684933"/>
            <a:endParaRPr sz="1400" dirty="0">
              <a:solidFill>
                <a:prstClr val="black"/>
              </a:solidFill>
            </a:endParaRPr>
          </a:p>
        </p:txBody>
      </p:sp>
      <p:grpSp>
        <p:nvGrpSpPr>
          <p:cNvPr id="8" name="Grupo 7"/>
          <p:cNvGrpSpPr/>
          <p:nvPr/>
        </p:nvGrpSpPr>
        <p:grpSpPr>
          <a:xfrm>
            <a:off x="-18330" y="2022581"/>
            <a:ext cx="12101474" cy="2725388"/>
            <a:chOff x="-186778" y="1974455"/>
            <a:chExt cx="12173670" cy="2725388"/>
          </a:xfrm>
        </p:grpSpPr>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6571" y="1974455"/>
              <a:ext cx="3526972" cy="2725388"/>
            </a:xfrm>
            <a:prstGeom prst="rect">
              <a:avLst/>
            </a:prstGeom>
          </p:spPr>
        </p:pic>
        <p:sp>
          <p:nvSpPr>
            <p:cNvPr id="10" name="CuadroTexto 9"/>
            <p:cNvSpPr txBox="1"/>
            <p:nvPr/>
          </p:nvSpPr>
          <p:spPr>
            <a:xfrm>
              <a:off x="-186778" y="4384842"/>
              <a:ext cx="12173670" cy="215444"/>
            </a:xfrm>
            <a:prstGeom prst="rect">
              <a:avLst/>
            </a:prstGeom>
            <a:noFill/>
          </p:spPr>
          <p:txBody>
            <a:bodyPr wrap="square" rtlCol="0">
              <a:spAutoFit/>
            </a:bodyPr>
            <a:lstStyle/>
            <a:p>
              <a:pPr algn="ctr"/>
              <a:r>
                <a:rPr lang="es-ES" sz="800" dirty="0" smtClean="0">
                  <a:solidFill>
                    <a:schemeClr val="bg1"/>
                  </a:solidFill>
                  <a:latin typeface="+mj-lt"/>
                </a:rPr>
                <a:t>Airbus DS Catalogue Multi Engineering</a:t>
              </a:r>
              <a:endParaRPr lang="es-ES" sz="800" dirty="0">
                <a:solidFill>
                  <a:schemeClr val="bg1"/>
                </a:solidFill>
                <a:latin typeface="+mj-lt"/>
              </a:endParaRPr>
            </a:p>
          </p:txBody>
        </p:sp>
      </p:grpSp>
    </p:spTree>
    <p:extLst>
      <p:ext uri="{BB962C8B-B14F-4D97-AF65-F5344CB8AC3E}">
        <p14:creationId xmlns:p14="http://schemas.microsoft.com/office/powerpoint/2010/main" val="158165904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TotalTime>
  <Words>1061</Words>
  <Application>Microsoft Office PowerPoint</Application>
  <PresentationFormat>Panorámica</PresentationFormat>
  <Paragraphs>58</Paragraphs>
  <Slides>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vt:i4>
      </vt:variant>
    </vt:vector>
  </HeadingPairs>
  <TitlesOfParts>
    <vt:vector size="11" baseType="lpstr">
      <vt:lpstr>Arial</vt:lpstr>
      <vt:lpstr>Calibri</vt:lpstr>
      <vt:lpstr>Calibri Light</vt:lpstr>
      <vt:lpstr>Sitka Text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Maria Barrero Rodriguez</dc:creator>
  <cp:lastModifiedBy>Diana Maria Barrero Rodriguez</cp:lastModifiedBy>
  <cp:revision>23</cp:revision>
  <dcterms:created xsi:type="dcterms:W3CDTF">2018-09-06T17:29:34Z</dcterms:created>
  <dcterms:modified xsi:type="dcterms:W3CDTF">2018-09-07T12:11:57Z</dcterms:modified>
</cp:coreProperties>
</file>